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oppins"/>
      <p:regular r:id="rId16"/>
      <p:bold r:id="rId17"/>
      <p:italic r:id="rId18"/>
      <p:boldItalic r:id="rId19"/>
    </p:embeddedFont>
    <p:embeddedFont>
      <p:font typeface="Montserrat Black"/>
      <p:bold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Black-bold.fntdata"/><Relationship Id="rId22" Type="http://schemas.openxmlformats.org/officeDocument/2006/relationships/font" Target="fonts/Montserrat-regular.fntdata"/><Relationship Id="rId21" Type="http://schemas.openxmlformats.org/officeDocument/2006/relationships/font" Target="fonts/MontserratBlack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oppins-bold.fntdata"/><Relationship Id="rId16" Type="http://schemas.openxmlformats.org/officeDocument/2006/relationships/font" Target="fonts/Poppins-regular.fntdata"/><Relationship Id="rId19" Type="http://schemas.openxmlformats.org/officeDocument/2006/relationships/font" Target="fonts/Poppins-boldItalic.fntdata"/><Relationship Id="rId18" Type="http://schemas.openxmlformats.org/officeDocument/2006/relationships/font" Target="fonts/Poppins-italic.fntdata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2b5070caa8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2b5070caa8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801c3917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801c3917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2b5070ca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2b5070ca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5070caa8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5070caa8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6801c3917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6801c3917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680146a93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680146a93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6813612b2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6813612b2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87c05fcd0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87c05fcd0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7c05fcd0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87c05fcd0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595959"/>
                </a:solidFill>
                <a:highlight>
                  <a:srgbClr val="FFFFFF"/>
                </a:highlight>
              </a:rPr>
              <a:t>A data structure is a particular way of organizing data in a computer so that it can be used effectively.</a:t>
            </a:r>
            <a:endParaRPr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2b5070caa8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2b5070caa8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hyperlink" Target="http://www.hyperiondev.com/support" TargetMode="External"/><Relationship Id="rId5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hyperlink" Target="http://www.npmjs.com" TargetMode="External"/><Relationship Id="rId5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gif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hyperlink" Target="https://nodejs.dev/en/learn/#an-example-nodejs-application" TargetMode="External"/><Relationship Id="rId5" Type="http://schemas.openxmlformats.org/officeDocument/2006/relationships/hyperlink" Target="https://nodejs.org/en/docs/guides/blocking-vs-non-blocking" TargetMode="External"/><Relationship Id="rId6" Type="http://schemas.openxmlformats.org/officeDocument/2006/relationships/hyperlink" Target="https://nodejs.org/en/docs/guides/event-loop-timers-and-nexttick" TargetMode="External"/><Relationship Id="rId7" Type="http://schemas.openxmlformats.org/officeDocument/2006/relationships/hyperlink" Target="https://nodejs.org/en/docs/guides" TargetMode="External"/><Relationship Id="rId8" Type="http://schemas.openxmlformats.org/officeDocument/2006/relationships/image" Target="../media/image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5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9750" y="2031749"/>
            <a:ext cx="4301450" cy="145715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2683325" y="1104900"/>
            <a:ext cx="3592200" cy="6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rgbClr val="C4A542"/>
                </a:solidFill>
              </a:rPr>
              <a:t>NodeJS</a:t>
            </a:r>
            <a:endParaRPr b="1" sz="2600">
              <a:solidFill>
                <a:srgbClr val="C4A54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2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740650" y="1805413"/>
            <a:ext cx="7481100" cy="8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Lecture</a:t>
            </a:r>
            <a:r>
              <a:rPr b="1" lang="en-GB" sz="34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 - Housekeeping</a:t>
            </a:r>
            <a:endParaRPr b="1" sz="34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❏"/>
            </a:pPr>
            <a:r>
              <a:rPr lang="en-GB" sz="1600">
                <a:solidFill>
                  <a:schemeClr val="lt1"/>
                </a:solidFill>
              </a:rPr>
              <a:t>T</a:t>
            </a:r>
            <a:r>
              <a:rPr lang="en-GB" sz="1500">
                <a:solidFill>
                  <a:schemeClr val="lt1"/>
                </a:solidFill>
              </a:rPr>
              <a:t>he use of disrespectful language is prohibited in the questions, this is a supportive, learning environment for all - please engage accordingly.</a:t>
            </a:r>
            <a:endParaRPr sz="1300">
              <a:solidFill>
                <a:schemeClr val="lt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❏"/>
            </a:pPr>
            <a:r>
              <a:rPr lang="en-GB" sz="1300">
                <a:solidFill>
                  <a:schemeClr val="lt1"/>
                </a:solidFill>
              </a:rPr>
              <a:t>Please review Code of Conduct (in Student Undertaking Agreement) if unsure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No question is daft or silly - </a:t>
            </a:r>
            <a:r>
              <a:rPr b="1" lang="en-GB" sz="1500">
                <a:solidFill>
                  <a:schemeClr val="lt1"/>
                </a:solidFill>
              </a:rPr>
              <a:t>ask them!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Q&amp;A</a:t>
            </a:r>
            <a:r>
              <a:rPr lang="en-GB" sz="1500">
                <a:solidFill>
                  <a:schemeClr val="lt1"/>
                </a:solidFill>
              </a:rPr>
              <a:t> session at the end of the lesson, should you wish to ask any follow-up questions.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Should you have any questions after the lecture, please schedule a mentor session.</a:t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❏"/>
            </a:pPr>
            <a:r>
              <a:rPr lang="en-GB" sz="1500">
                <a:solidFill>
                  <a:schemeClr val="lt1"/>
                </a:solidFill>
              </a:rPr>
              <a:t>For all non-academic questions, please submit a query: </a:t>
            </a:r>
            <a:r>
              <a:rPr lang="en-GB" sz="1500" u="sng">
                <a:solidFill>
                  <a:schemeClr val="hlink"/>
                </a:solidFill>
                <a:hlinkClick r:id="rId4"/>
              </a:rPr>
              <a:t>www.hyperiondev.com/support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</a:rPr>
              <a:t> 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" y="8913"/>
            <a:ext cx="9144003" cy="5125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07375"/>
            <a:ext cx="9334901" cy="525087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682775" y="1791450"/>
            <a:ext cx="3152700" cy="15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Lecture Objectives</a:t>
            </a:r>
            <a:endParaRPr sz="4000">
              <a:solidFill>
                <a:srgbClr val="FFFFFF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4708600" y="1496863"/>
            <a:ext cx="4020600" cy="18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AutoNum type="arabicPeriod"/>
            </a:pPr>
            <a:r>
              <a:rPr lang="en-GB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Discover the benefits of Node.js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-GB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Learn to harness pre-built modules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AutoNum type="arabicPeriod"/>
            </a:pPr>
            <a:r>
              <a:rPr lang="en-GB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Learn to create custom modules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NodeJS</a:t>
            </a:r>
            <a:endParaRPr b="1" sz="34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Node.js is a JavaScript runtime environment that works outside a web browser.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Enables server side scripting and provides an event-driven, non-blocking, I/O model making it a popular tool for any project.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Built on top of Chrome V8 engine.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Open source.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A Node.js app runs in a single process, without creating a new thread for every request.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While performing an I/O operation, Node.js does not block the thread waiting for the I/O operation to complete. It continues the operation right after a response comes from it.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</a:rPr>
              <a:t> 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Managing Node Packages</a:t>
            </a:r>
            <a:endParaRPr b="1" sz="34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NPM, Node Package Manager is used to manage, install and remove modules and libraries from your project.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Installed along with Node.js.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Module: A module is an encapsulated set of code with a specific function.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To create your own module: Create a blank directory → Run ‘npm init’ → This will create a file ‘package.json’.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Package.json contains metadata about your package.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To install a package: Run ‘npm install &lt;name-of-package&gt;’ → As an aftereffect this command will generate a folder ‘node_modules’.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Node.js stores all the installed libraries of the project to the ‘node_modules’ folder by default.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>
                <a:solidFill>
                  <a:schemeClr val="lt1"/>
                </a:solidFill>
              </a:rPr>
              <a:t>An entry is also added to the ‘dependencies’ section of package.json.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www.npmjs.com</a:t>
            </a:r>
            <a:r>
              <a:rPr lang="en-GB" sz="1600">
                <a:solidFill>
                  <a:schemeClr val="lt1"/>
                </a:solidFill>
              </a:rPr>
              <a:t> is an online repository of npm libraries.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</a:rPr>
              <a:t> 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Managing Node Packages</a:t>
            </a:r>
            <a:endParaRPr b="1" sz="34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</a:rPr>
              <a:t> 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 rotWithShape="1">
          <a:blip r:embed="rId5">
            <a:alphaModFix/>
          </a:blip>
          <a:srcRect b="9128" l="6663" r="9408" t="22438"/>
          <a:stretch/>
        </p:blipFill>
        <p:spPr>
          <a:xfrm>
            <a:off x="609600" y="1153875"/>
            <a:ext cx="7674427" cy="351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NodeJS Example</a:t>
            </a:r>
            <a:endParaRPr b="1" sz="34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const http = require('http');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const hostname = '127.0.0.1';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</a:rPr>
              <a:t>const port = 3000;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const server = http.createServer((req, res) =&gt; {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res.statusCode = 200;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res.setHeader('Content-Type', 'text/plain');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res.end('Hello World');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});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server.listen(port, hostname, () =&gt; {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  console.log(`Server running at http://${hostname}:${port}/`);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600">
                <a:solidFill>
                  <a:schemeClr val="lt1"/>
                </a:solidFill>
              </a:rPr>
              <a:t>});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</a:rPr>
              <a:t> 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5" y="0"/>
            <a:ext cx="91264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/>
        </p:nvSpPr>
        <p:spPr>
          <a:xfrm>
            <a:off x="978775" y="92300"/>
            <a:ext cx="67089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C4A542"/>
                </a:solidFill>
                <a:latin typeface="Poppins"/>
                <a:ea typeface="Poppins"/>
                <a:cs typeface="Poppins"/>
                <a:sym typeface="Poppins"/>
              </a:rPr>
              <a:t>References</a:t>
            </a:r>
            <a:endParaRPr b="1" sz="3400">
              <a:solidFill>
                <a:srgbClr val="C4A54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392250" y="701100"/>
            <a:ext cx="8359500" cy="3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hlink"/>
                </a:solidFill>
                <a:hlinkClick r:id="rId4"/>
              </a:rPr>
              <a:t>https://nodejs.dev/en/learn/#an-example-nodejs-application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hlink"/>
                </a:solidFill>
                <a:hlinkClick r:id="rId5"/>
              </a:rPr>
              <a:t>https://nodejs.org/en/docs/guides/blocking-vs-non-blocking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hlink"/>
                </a:solidFill>
                <a:hlinkClick r:id="rId6"/>
              </a:rPr>
              <a:t>https://nodejs.org/en/docs/guides/event-loop-timers-and-nexttick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❏"/>
            </a:pPr>
            <a:r>
              <a:rPr lang="en-GB" sz="1600" u="sng">
                <a:solidFill>
                  <a:schemeClr val="hlink"/>
                </a:solidFill>
                <a:hlinkClick r:id="rId7"/>
              </a:rPr>
              <a:t>https://nodejs.org/en/docs/guides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>
                <a:solidFill>
                  <a:schemeClr val="dk1"/>
                </a:solidFill>
              </a:rPr>
              <a:t> 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0" y="4673600"/>
            <a:ext cx="1077282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12"/>
            <a:ext cx="9144000" cy="51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740650" y="1805413"/>
            <a:ext cx="7481100" cy="8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Questions and Answers</a:t>
            </a:r>
            <a:endParaRPr b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